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 id="2147483661" r:id="rId5"/>
  </p:sldMasterIdLst>
  <p:notesMasterIdLst>
    <p:notesMasterId r:id="rId6"/>
  </p:notesMasterIdLst>
  <p:sldIdLst>
    <p:sldId id="256" r:id="rId7"/>
  </p:sldIdLst>
  <p:sldSz cy="438912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824">
          <p15:clr>
            <a:srgbClr val="000000"/>
          </p15:clr>
        </p15:guide>
        <p15:guide id="2" pos="103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3824"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FFFF00"/>
                </a:solidFill>
                <a:latin typeface="Times New Roman"/>
                <a:ea typeface="Times New Roman"/>
                <a:cs typeface="Times New Roman"/>
                <a:sym typeface="Times New Roman"/>
              </a:rPr>
              <a:t>‹#›</a:t>
            </a:fld>
            <a:endParaRPr b="0" i="0" sz="1200" u="none" cap="none" strike="noStrike">
              <a:solidFill>
                <a:srgbClr val="FFFF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FFFF00"/>
                </a:solidFill>
                <a:latin typeface="Times New Roman"/>
                <a:ea typeface="Times New Roman"/>
                <a:cs typeface="Times New Roman"/>
                <a:sym typeface="Times New Roman"/>
              </a:rPr>
              <a:t>‹#›</a:t>
            </a:fld>
            <a:endParaRPr b="0" i="0" sz="1200" u="none" cap="none" strike="noStrike">
              <a:solidFill>
                <a:srgbClr val="FFFF00"/>
              </a:solidFill>
              <a:latin typeface="Times New Roman"/>
              <a:ea typeface="Times New Roman"/>
              <a:cs typeface="Times New Roman"/>
              <a:sym typeface="Times New Roman"/>
            </a:endParaRPr>
          </a:p>
        </p:txBody>
      </p:sp>
      <p:sp>
        <p:nvSpPr>
          <p:cNvPr id="101" name="Google Shape;101;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1800"/>
              </a:spcBef>
              <a:spcAft>
                <a:spcPts val="0"/>
              </a:spcAft>
              <a:buNone/>
            </a:pPr>
            <a:r>
              <a:t/>
            </a:r>
            <a:endParaRPr/>
          </a:p>
          <a:p>
            <a:pPr indent="0" lvl="0" marL="0" marR="0" rtl="0" algn="l">
              <a:spcBef>
                <a:spcPts val="36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 name="Shape 15"/>
        <p:cNvGrpSpPr/>
        <p:nvPr/>
      </p:nvGrpSpPr>
      <p:grpSpPr>
        <a:xfrm>
          <a:off x="0" y="0"/>
          <a:ext cx="0" cy="0"/>
          <a:chOff x="0" y="0"/>
          <a:chExt cx="0" cy="0"/>
        </a:xfrm>
      </p:grpSpPr>
      <p:sp>
        <p:nvSpPr>
          <p:cNvPr id="16" name="Google Shape;16;p2"/>
          <p:cNvSpPr txBox="1"/>
          <p:nvPr>
            <p:ph type="title"/>
          </p:nvPr>
        </p:nvSpPr>
        <p:spPr>
          <a:xfrm>
            <a:off x="1645920" y="1758316"/>
            <a:ext cx="2962655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17" name="Google Shape;17;p2"/>
          <p:cNvSpPr txBox="1"/>
          <p:nvPr>
            <p:ph idx="1" type="body"/>
          </p:nvPr>
        </p:nvSpPr>
        <p:spPr>
          <a:xfrm>
            <a:off x="1645921" y="9824086"/>
            <a:ext cx="14544675"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18" name="Google Shape;18;p2"/>
          <p:cNvSpPr txBox="1"/>
          <p:nvPr>
            <p:ph idx="2" type="body"/>
          </p:nvPr>
        </p:nvSpPr>
        <p:spPr>
          <a:xfrm>
            <a:off x="1645921" y="13919836"/>
            <a:ext cx="14544675"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9" name="Google Shape;19;p2"/>
          <p:cNvSpPr txBox="1"/>
          <p:nvPr>
            <p:ph idx="3" type="body"/>
          </p:nvPr>
        </p:nvSpPr>
        <p:spPr>
          <a:xfrm>
            <a:off x="16722091" y="9824086"/>
            <a:ext cx="14550390"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4" type="body"/>
          </p:nvPr>
        </p:nvSpPr>
        <p:spPr>
          <a:xfrm>
            <a:off x="16722091" y="13919836"/>
            <a:ext cx="14550390"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21" name="Google Shape;21;p2"/>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2" name="Google Shape;22;p2"/>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3" name="Google Shape;23;p2"/>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0" name="Shape 80"/>
        <p:cNvGrpSpPr/>
        <p:nvPr/>
      </p:nvGrpSpPr>
      <p:grpSpPr>
        <a:xfrm>
          <a:off x="0" y="0"/>
          <a:ext cx="0" cy="0"/>
          <a:chOff x="0" y="0"/>
          <a:chExt cx="0" cy="0"/>
        </a:xfrm>
      </p:grpSpPr>
      <p:sp>
        <p:nvSpPr>
          <p:cNvPr id="81" name="Google Shape;81;p12"/>
          <p:cNvSpPr txBox="1"/>
          <p:nvPr>
            <p:ph type="title"/>
          </p:nvPr>
        </p:nvSpPr>
        <p:spPr>
          <a:xfrm>
            <a:off x="6452236" y="30723841"/>
            <a:ext cx="19751040" cy="3627120"/>
          </a:xfrm>
          <a:prstGeom prst="rect">
            <a:avLst/>
          </a:prstGeom>
          <a:noFill/>
          <a:ln>
            <a:noFill/>
          </a:ln>
        </p:spPr>
        <p:txBody>
          <a:bodyPr anchorCtr="0" anchor="b" bIns="156750" lIns="313500" spcFirstLastPara="1" rIns="313500" wrap="square" tIns="15675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82" name="Google Shape;82;p12"/>
          <p:cNvSpPr/>
          <p:nvPr>
            <p:ph idx="2" type="pic"/>
          </p:nvPr>
        </p:nvSpPr>
        <p:spPr>
          <a:xfrm>
            <a:off x="6452236" y="3922396"/>
            <a:ext cx="19751040" cy="26334721"/>
          </a:xfrm>
          <a:prstGeom prst="rect">
            <a:avLst/>
          </a:prstGeom>
          <a:noFill/>
          <a:ln>
            <a:noFill/>
          </a:ln>
        </p:spPr>
        <p:txBody>
          <a:bodyPr anchorCtr="0" anchor="t" bIns="156750" lIns="313500" spcFirstLastPara="1" rIns="313500" wrap="square" tIns="156750"/>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 type="body"/>
          </p:nvPr>
        </p:nvSpPr>
        <p:spPr>
          <a:xfrm>
            <a:off x="6452236" y="34350959"/>
            <a:ext cx="19751040" cy="5151120"/>
          </a:xfrm>
          <a:prstGeom prst="rect">
            <a:avLst/>
          </a:prstGeom>
          <a:noFill/>
          <a:ln>
            <a:noFill/>
          </a:ln>
        </p:spPr>
        <p:txBody>
          <a:bodyPr anchorCtr="0" anchor="t" bIns="156750" lIns="313500" spcFirstLastPara="1" rIns="313500" wrap="square" tIns="15675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84" name="Google Shape;84;p12"/>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5" name="Google Shape;85;p12"/>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6" name="Google Shape;86;p12"/>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7" name="Shape 87"/>
        <p:cNvGrpSpPr/>
        <p:nvPr/>
      </p:nvGrpSpPr>
      <p:grpSpPr>
        <a:xfrm>
          <a:off x="0" y="0"/>
          <a:ext cx="0" cy="0"/>
          <a:chOff x="0" y="0"/>
          <a:chExt cx="0" cy="0"/>
        </a:xfrm>
      </p:grpSpPr>
      <p:sp>
        <p:nvSpPr>
          <p:cNvPr id="88" name="Google Shape;88;p13"/>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89" name="Google Shape;89;p13"/>
          <p:cNvSpPr txBox="1"/>
          <p:nvPr>
            <p:ph idx="1" type="body"/>
          </p:nvPr>
        </p:nvSpPr>
        <p:spPr>
          <a:xfrm rot="5400000">
            <a:off x="3292474" y="11857833"/>
            <a:ext cx="26333450" cy="27979689"/>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90" name="Google Shape;90;p13"/>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1" name="Google Shape;91;p13"/>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2" name="Google Shape;92;p13"/>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4"/>
          <p:cNvSpPr txBox="1"/>
          <p:nvPr>
            <p:ph type="title"/>
          </p:nvPr>
        </p:nvSpPr>
        <p:spPr>
          <a:xfrm rot="5400000">
            <a:off x="9395459" y="17960340"/>
            <a:ext cx="35112960" cy="699516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95" name="Google Shape;95;p14"/>
          <p:cNvSpPr txBox="1"/>
          <p:nvPr>
            <p:ph idx="1" type="body"/>
          </p:nvPr>
        </p:nvSpPr>
        <p:spPr>
          <a:xfrm rot="5400000">
            <a:off x="-4686300" y="11056620"/>
            <a:ext cx="35112960" cy="20802599"/>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96" name="Google Shape;96;p14"/>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7" name="Google Shape;97;p14"/>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8" name="Google Shape;98;p14"/>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0" name="Shape 30"/>
        <p:cNvGrpSpPr/>
        <p:nvPr/>
      </p:nvGrpSpPr>
      <p:grpSpPr>
        <a:xfrm>
          <a:off x="0" y="0"/>
          <a:ext cx="0" cy="0"/>
          <a:chOff x="0" y="0"/>
          <a:chExt cx="0" cy="0"/>
        </a:xfrm>
      </p:grpSpPr>
      <p:sp>
        <p:nvSpPr>
          <p:cNvPr id="31" name="Google Shape;31;p4"/>
          <p:cNvSpPr txBox="1"/>
          <p:nvPr>
            <p:ph type="ctrTitle"/>
          </p:nvPr>
        </p:nvSpPr>
        <p:spPr>
          <a:xfrm>
            <a:off x="2468880" y="13634084"/>
            <a:ext cx="27980641" cy="9408795"/>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32" name="Google Shape;32;p4"/>
          <p:cNvSpPr txBox="1"/>
          <p:nvPr>
            <p:ph idx="1" type="subTitle"/>
          </p:nvPr>
        </p:nvSpPr>
        <p:spPr>
          <a:xfrm>
            <a:off x="4937760" y="24871680"/>
            <a:ext cx="23042881" cy="11216640"/>
          </a:xfrm>
          <a:prstGeom prst="rect">
            <a:avLst/>
          </a:prstGeom>
          <a:noFill/>
          <a:ln>
            <a:noFill/>
          </a:ln>
        </p:spPr>
        <p:txBody>
          <a:bodyPr anchorCtr="0" anchor="t" bIns="156750" lIns="313500" spcFirstLastPara="1" rIns="313500" wrap="square" tIns="156750"/>
          <a:lstStyle>
            <a:lvl1pPr lvl="0" marR="0" rtl="0" algn="ctr">
              <a:spcBef>
                <a:spcPts val="2200"/>
              </a:spcBef>
              <a:spcAft>
                <a:spcPts val="0"/>
              </a:spcAft>
              <a:buClr>
                <a:schemeClr val="dk1"/>
              </a:buClr>
              <a:buSzPts val="11000"/>
              <a:buFont typeface="Times New Roman"/>
              <a:buNone/>
              <a:defRPr b="0" i="0" sz="11000" u="none" cap="none" strike="noStrike">
                <a:solidFill>
                  <a:schemeClr val="dk1"/>
                </a:solidFill>
                <a:latin typeface="Times New Roman"/>
                <a:ea typeface="Times New Roman"/>
                <a:cs typeface="Times New Roman"/>
                <a:sym typeface="Times New Roman"/>
              </a:defRPr>
            </a:lvl1pPr>
            <a:lvl2pPr lvl="1" marR="0" rtl="0" algn="ctr">
              <a:spcBef>
                <a:spcPts val="1920"/>
              </a:spcBef>
              <a:spcAft>
                <a:spcPts val="0"/>
              </a:spcAft>
              <a:buClr>
                <a:schemeClr val="dk1"/>
              </a:buClr>
              <a:buSzPts val="9600"/>
              <a:buFont typeface="Times New Roman"/>
              <a:buNone/>
              <a:defRPr b="0" i="0" sz="9600" u="none" cap="none" strike="noStrike">
                <a:solidFill>
                  <a:schemeClr val="dk1"/>
                </a:solidFill>
                <a:latin typeface="Times New Roman"/>
                <a:ea typeface="Times New Roman"/>
                <a:cs typeface="Times New Roman"/>
                <a:sym typeface="Times New Roman"/>
              </a:defRPr>
            </a:lvl2pPr>
            <a:lvl3pPr lvl="2" marR="0" rtl="0" algn="ctr">
              <a:spcBef>
                <a:spcPts val="1640"/>
              </a:spcBef>
              <a:spcAft>
                <a:spcPts val="0"/>
              </a:spcAft>
              <a:buClr>
                <a:schemeClr val="dk1"/>
              </a:buClr>
              <a:buSzPts val="8200"/>
              <a:buFont typeface="Times New Roman"/>
              <a:buNone/>
              <a:defRPr b="0" i="0" sz="8200" u="none" cap="none" strike="noStrike">
                <a:solidFill>
                  <a:schemeClr val="dk1"/>
                </a:solidFill>
                <a:latin typeface="Times New Roman"/>
                <a:ea typeface="Times New Roman"/>
                <a:cs typeface="Times New Roman"/>
                <a:sym typeface="Times New Roman"/>
              </a:defRPr>
            </a:lvl3pPr>
            <a:lvl4pPr lvl="3"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4pPr>
            <a:lvl5pPr lvl="4"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5pPr>
            <a:lvl6pPr lvl="5"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6pPr>
            <a:lvl7pPr lvl="6"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7pPr>
            <a:lvl8pPr lvl="7"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8pPr>
            <a:lvl9pPr lvl="8"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9pPr>
          </a:lstStyle>
          <a:p/>
        </p:txBody>
      </p:sp>
      <p:sp>
        <p:nvSpPr>
          <p:cNvPr id="33" name="Google Shape;33;p4"/>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34" name="Google Shape;34;p4"/>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35" name="Google Shape;35;p4"/>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Google Shape;37;p5"/>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38" name="Google Shape;38;p5"/>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39" name="Google Shape;39;p5"/>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0" name="Google Shape;40;p5"/>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1" name="Google Shape;41;p5"/>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2600326" y="28203525"/>
            <a:ext cx="27980641" cy="8717280"/>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44" name="Google Shape;44;p6"/>
          <p:cNvSpPr txBox="1"/>
          <p:nvPr>
            <p:ph idx="1" type="body"/>
          </p:nvPr>
        </p:nvSpPr>
        <p:spPr>
          <a:xfrm>
            <a:off x="2600326" y="18602325"/>
            <a:ext cx="27980641" cy="9601200"/>
          </a:xfrm>
          <a:prstGeom prst="rect">
            <a:avLst/>
          </a:prstGeom>
          <a:noFill/>
          <a:ln>
            <a:noFill/>
          </a:ln>
        </p:spPr>
        <p:txBody>
          <a:bodyPr anchorCtr="0" anchor="b" bIns="156750" lIns="313500" spcFirstLastPara="1" rIns="313500" wrap="square" tIns="156750"/>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45" name="Google Shape;45;p6"/>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6" name="Google Shape;46;p6"/>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7" name="Google Shape;47;p6"/>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50" name="Google Shape;50;p7"/>
          <p:cNvSpPr txBox="1"/>
          <p:nvPr>
            <p:ph idx="1" type="body"/>
          </p:nvPr>
        </p:nvSpPr>
        <p:spPr>
          <a:xfrm>
            <a:off x="2468880" y="12681586"/>
            <a:ext cx="13898880" cy="26332815"/>
          </a:xfrm>
          <a:prstGeom prst="rect">
            <a:avLst/>
          </a:prstGeom>
          <a:noFill/>
          <a:ln>
            <a:noFill/>
          </a:ln>
        </p:spPr>
        <p:txBody>
          <a:bodyPr anchorCtr="0" anchor="t" bIns="156750" lIns="313500" spcFirstLastPara="1" rIns="313500" wrap="square" tIns="15675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1" name="Google Shape;51;p7"/>
          <p:cNvSpPr txBox="1"/>
          <p:nvPr>
            <p:ph idx="2" type="body"/>
          </p:nvPr>
        </p:nvSpPr>
        <p:spPr>
          <a:xfrm>
            <a:off x="16550641" y="12681586"/>
            <a:ext cx="13898880" cy="26332815"/>
          </a:xfrm>
          <a:prstGeom prst="rect">
            <a:avLst/>
          </a:prstGeom>
          <a:noFill/>
          <a:ln>
            <a:noFill/>
          </a:ln>
        </p:spPr>
        <p:txBody>
          <a:bodyPr anchorCtr="0" anchor="t" bIns="156750" lIns="313500" spcFirstLastPara="1" rIns="313500" wrap="square" tIns="15675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2" name="Google Shape;52;p7"/>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3" name="Google Shape;53;p7"/>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4" name="Google Shape;54;p7"/>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8"/>
          <p:cNvSpPr txBox="1"/>
          <p:nvPr>
            <p:ph type="title"/>
          </p:nvPr>
        </p:nvSpPr>
        <p:spPr>
          <a:xfrm>
            <a:off x="1645920" y="1758316"/>
            <a:ext cx="2962655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57" name="Google Shape;57;p8"/>
          <p:cNvSpPr txBox="1"/>
          <p:nvPr>
            <p:ph idx="1" type="body"/>
          </p:nvPr>
        </p:nvSpPr>
        <p:spPr>
          <a:xfrm>
            <a:off x="1645921" y="9824086"/>
            <a:ext cx="14544675"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8" name="Google Shape;58;p8"/>
          <p:cNvSpPr txBox="1"/>
          <p:nvPr>
            <p:ph idx="2" type="body"/>
          </p:nvPr>
        </p:nvSpPr>
        <p:spPr>
          <a:xfrm>
            <a:off x="1645921" y="13919836"/>
            <a:ext cx="14544675"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9" name="Google Shape;59;p8"/>
          <p:cNvSpPr txBox="1"/>
          <p:nvPr>
            <p:ph idx="3" type="body"/>
          </p:nvPr>
        </p:nvSpPr>
        <p:spPr>
          <a:xfrm>
            <a:off x="16722091" y="9824086"/>
            <a:ext cx="14550390"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0" name="Google Shape;60;p8"/>
          <p:cNvSpPr txBox="1"/>
          <p:nvPr>
            <p:ph idx="4" type="body"/>
          </p:nvPr>
        </p:nvSpPr>
        <p:spPr>
          <a:xfrm>
            <a:off x="16722091" y="13919836"/>
            <a:ext cx="14550390"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1" name="Google Shape;61;p8"/>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2" name="Google Shape;62;p8"/>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3" name="Google Shape;63;p8"/>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9"/>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66" name="Google Shape;66;p9"/>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7" name="Google Shape;67;p9"/>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8" name="Google Shape;68;p9"/>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 name="Shape 69"/>
        <p:cNvGrpSpPr/>
        <p:nvPr/>
      </p:nvGrpSpPr>
      <p:grpSpPr>
        <a:xfrm>
          <a:off x="0" y="0"/>
          <a:ext cx="0" cy="0"/>
          <a:chOff x="0" y="0"/>
          <a:chExt cx="0" cy="0"/>
        </a:xfrm>
      </p:grpSpPr>
      <p:sp>
        <p:nvSpPr>
          <p:cNvPr id="70" name="Google Shape;70;p10"/>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1" name="Google Shape;71;p10"/>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2" name="Google Shape;72;p10"/>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1645920" y="1746885"/>
            <a:ext cx="10829926" cy="7437120"/>
          </a:xfrm>
          <a:prstGeom prst="rect">
            <a:avLst/>
          </a:prstGeom>
          <a:noFill/>
          <a:ln>
            <a:noFill/>
          </a:ln>
        </p:spPr>
        <p:txBody>
          <a:bodyPr anchorCtr="0" anchor="b" bIns="156750" lIns="313500" spcFirstLastPara="1" rIns="313500" wrap="square" tIns="15675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75" name="Google Shape;75;p11"/>
          <p:cNvSpPr txBox="1"/>
          <p:nvPr>
            <p:ph idx="1" type="body"/>
          </p:nvPr>
        </p:nvSpPr>
        <p:spPr>
          <a:xfrm>
            <a:off x="12870180" y="1746885"/>
            <a:ext cx="18402300" cy="37459920"/>
          </a:xfrm>
          <a:prstGeom prst="rect">
            <a:avLst/>
          </a:prstGeom>
          <a:noFill/>
          <a:ln>
            <a:noFill/>
          </a:ln>
        </p:spPr>
        <p:txBody>
          <a:bodyPr anchorCtr="0" anchor="t" bIns="156750" lIns="313500" spcFirstLastPara="1" rIns="313500" wrap="square" tIns="15675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11"/>
          <p:cNvSpPr txBox="1"/>
          <p:nvPr>
            <p:ph idx="2" type="body"/>
          </p:nvPr>
        </p:nvSpPr>
        <p:spPr>
          <a:xfrm>
            <a:off x="1645920" y="9184005"/>
            <a:ext cx="10829926" cy="30022799"/>
          </a:xfrm>
          <a:prstGeom prst="rect">
            <a:avLst/>
          </a:prstGeom>
          <a:noFill/>
          <a:ln>
            <a:noFill/>
          </a:ln>
        </p:spPr>
        <p:txBody>
          <a:bodyPr anchorCtr="0" anchor="t" bIns="156750" lIns="313500" spcFirstLastPara="1" rIns="313500" wrap="square" tIns="15675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8" name="Google Shape;78;p11"/>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9" name="Google Shape;79;p11"/>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26" name="Google Shape;26;p3"/>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8" name="Google Shape;28;p3"/>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9" name="Google Shape;29;p3"/>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image" Target="../media/image1.png"/><Relationship Id="rId7"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03" name="Shape 103"/>
        <p:cNvGrpSpPr/>
        <p:nvPr/>
      </p:nvGrpSpPr>
      <p:grpSpPr>
        <a:xfrm>
          <a:off x="0" y="0"/>
          <a:ext cx="0" cy="0"/>
          <a:chOff x="0" y="0"/>
          <a:chExt cx="0" cy="0"/>
        </a:xfrm>
      </p:grpSpPr>
      <p:sp>
        <p:nvSpPr>
          <p:cNvPr descr="This box displays no content." id="104" name="Google Shape;104;p15" title="A Strip of Color for Aesthetics"/>
          <p:cNvSpPr txBox="1"/>
          <p:nvPr/>
        </p:nvSpPr>
        <p:spPr>
          <a:xfrm>
            <a:off x="23813" y="41266534"/>
            <a:ext cx="32918401" cy="1323439"/>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8000" u="none" cap="none" strike="noStrike">
              <a:solidFill>
                <a:schemeClr val="accent6"/>
              </a:solidFill>
              <a:highlight>
                <a:srgbClr val="1C4587"/>
              </a:highlight>
              <a:latin typeface="Arial"/>
              <a:ea typeface="Arial"/>
              <a:cs typeface="Arial"/>
              <a:sym typeface="Arial"/>
            </a:endParaRPr>
          </a:p>
        </p:txBody>
      </p:sp>
      <p:sp>
        <p:nvSpPr>
          <p:cNvPr id="105" name="Google Shape;105;p15"/>
          <p:cNvSpPr txBox="1"/>
          <p:nvPr/>
        </p:nvSpPr>
        <p:spPr>
          <a:xfrm>
            <a:off x="23140475" y="34767200"/>
            <a:ext cx="9201000" cy="609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156750" lIns="313500" spcFirstLastPara="1" rIns="313500" wrap="square" tIns="156750">
            <a:noAutofit/>
          </a:bodyPr>
          <a:lstStyle/>
          <a:p>
            <a:pPr indent="0" lvl="0" marL="0" rtl="0" algn="l">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I would like to thank:</a:t>
            </a:r>
            <a:endParaRPr sz="36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Jewel Persad, for supervising me along the way for the past two years of my fellowship</a:t>
            </a:r>
            <a:endParaRPr sz="36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Katie Maynard, for supervising me during my second year of my fellowship</a:t>
            </a:r>
            <a:endParaRPr sz="36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Barbara Haya, for providing enriching conversation, helpful answers, and general passion and excitement about the RFI application process</a:t>
            </a:r>
            <a:endParaRPr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106" name="Google Shape;106;p15"/>
          <p:cNvSpPr txBox="1"/>
          <p:nvPr/>
        </p:nvSpPr>
        <p:spPr>
          <a:xfrm>
            <a:off x="23140475" y="24933950"/>
            <a:ext cx="9783000" cy="106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400">
                <a:solidFill>
                  <a:srgbClr val="351C75"/>
                </a:solidFill>
              </a:rPr>
              <a:t>Future of the Project</a:t>
            </a:r>
            <a:endParaRPr b="1" sz="4400">
              <a:solidFill>
                <a:srgbClr val="351C75"/>
              </a:solidFill>
            </a:endParaRPr>
          </a:p>
        </p:txBody>
      </p:sp>
      <p:sp>
        <p:nvSpPr>
          <p:cNvPr id="107" name="Google Shape;107;p15"/>
          <p:cNvSpPr txBox="1"/>
          <p:nvPr/>
        </p:nvSpPr>
        <p:spPr>
          <a:xfrm>
            <a:off x="23140475" y="33873125"/>
            <a:ext cx="9201000" cy="9384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400">
                <a:solidFill>
                  <a:srgbClr val="351C75"/>
                </a:solidFill>
              </a:rPr>
              <a:t>Acknowledgements</a:t>
            </a:r>
            <a:endParaRPr b="1" i="0" sz="4400" u="none" cap="none" strike="noStrike">
              <a:solidFill>
                <a:srgbClr val="351C75"/>
              </a:solidFill>
              <a:latin typeface="Arial"/>
              <a:ea typeface="Arial"/>
              <a:cs typeface="Arial"/>
              <a:sym typeface="Arial"/>
            </a:endParaRPr>
          </a:p>
        </p:txBody>
      </p:sp>
      <p:sp>
        <p:nvSpPr>
          <p:cNvPr id="108" name="Google Shape;108;p15"/>
          <p:cNvSpPr txBox="1"/>
          <p:nvPr/>
        </p:nvSpPr>
        <p:spPr>
          <a:xfrm>
            <a:off x="22683863" y="5906150"/>
            <a:ext cx="9201000" cy="106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400">
                <a:solidFill>
                  <a:srgbClr val="351C75"/>
                </a:solidFill>
              </a:rPr>
              <a:t>Results</a:t>
            </a:r>
            <a:endParaRPr b="1" i="0" sz="4400" u="none" cap="none" strike="noStrike">
              <a:solidFill>
                <a:srgbClr val="351C75"/>
              </a:solidFill>
              <a:latin typeface="Arial"/>
              <a:ea typeface="Arial"/>
              <a:cs typeface="Arial"/>
              <a:sym typeface="Arial"/>
            </a:endParaRPr>
          </a:p>
        </p:txBody>
      </p:sp>
      <p:sp>
        <p:nvSpPr>
          <p:cNvPr id="109" name="Google Shape;109;p15"/>
          <p:cNvSpPr txBox="1"/>
          <p:nvPr/>
        </p:nvSpPr>
        <p:spPr>
          <a:xfrm>
            <a:off x="990600" y="9470899"/>
            <a:ext cx="9201000" cy="9384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t/>
            </a:r>
            <a:endParaRPr b="1" sz="4400">
              <a:solidFill>
                <a:srgbClr val="351C75"/>
              </a:solidFill>
            </a:endParaRPr>
          </a:p>
        </p:txBody>
      </p:sp>
      <p:sp>
        <p:nvSpPr>
          <p:cNvPr id="110" name="Google Shape;110;p15"/>
          <p:cNvSpPr txBox="1"/>
          <p:nvPr/>
        </p:nvSpPr>
        <p:spPr>
          <a:xfrm>
            <a:off x="11253200" y="6959600"/>
            <a:ext cx="11367900" cy="33905700"/>
          </a:xfrm>
          <a:prstGeom prst="rect">
            <a:avLst/>
          </a:prstGeom>
          <a:solidFill>
            <a:srgbClr val="FFFFFF"/>
          </a:solidFill>
          <a:ln>
            <a:noFill/>
          </a:ln>
        </p:spPr>
        <p:txBody>
          <a:bodyPr anchorCtr="0" anchor="t" bIns="156750" lIns="313500" spcFirstLastPara="1" rIns="313500" wrap="square" tIns="156750">
            <a:noAutofit/>
          </a:bodyPr>
          <a:lstStyle/>
          <a:p>
            <a:pPr indent="0" lvl="0" marL="0" rtl="0" algn="l">
              <a:spcBef>
                <a:spcPts val="560"/>
              </a:spcBef>
              <a:spcAft>
                <a:spcPts val="0"/>
              </a:spcAft>
              <a:buClr>
                <a:schemeClr val="dk1"/>
              </a:buClr>
              <a:buSzPts val="1100"/>
              <a:buFont typeface="Arial"/>
              <a:buNone/>
            </a:pPr>
            <a:r>
              <a:rPr b="1" lang="en-US" sz="3600">
                <a:solidFill>
                  <a:schemeClr val="dk1"/>
                </a:solidFill>
                <a:latin typeface="Times New Roman"/>
                <a:ea typeface="Times New Roman"/>
                <a:cs typeface="Times New Roman"/>
                <a:sym typeface="Times New Roman"/>
              </a:rPr>
              <a:t>Identifying Potential Project Types and Partners</a:t>
            </a:r>
            <a:endParaRPr b="1" sz="3600">
              <a:solidFill>
                <a:schemeClr val="dk1"/>
              </a:solidFill>
              <a:latin typeface="Times New Roman"/>
              <a:ea typeface="Times New Roman"/>
              <a:cs typeface="Times New Roman"/>
              <a:sym typeface="Times New Roman"/>
            </a:endParaRPr>
          </a:p>
          <a:p>
            <a:pPr indent="457200" lvl="0" marL="0" rtl="0" algn="l">
              <a:spcBef>
                <a:spcPts val="56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Work on this project began with brainstorming and identifying a diverse pool of potential projects that might be possible locally given the unique geographic situation of  UCSB. These initial ideas included:</a:t>
            </a:r>
            <a:endParaRPr sz="3000">
              <a:solidFill>
                <a:schemeClr val="dk1"/>
              </a:solidFill>
              <a:latin typeface="Times New Roman"/>
              <a:ea typeface="Times New Roman"/>
              <a:cs typeface="Times New Roman"/>
              <a:sym typeface="Times New Roman"/>
            </a:endParaRPr>
          </a:p>
          <a:p>
            <a:pPr indent="-419100" lvl="0" marL="457200" rtl="0" algn="l">
              <a:spcBef>
                <a:spcPts val="56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Conversion of Annual to Perennial Grasses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BioChar Application to Local Land</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Tree Planting on Campus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Urban Forestry in the City of Santa Barbara or City of Goleta</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Carbon Farming at Local Ranches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Capturing Methane from Gas Flare along Highway 101</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Swine Manure Methane Management on Local Pig Farms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Working with the Goleta Sanitary District</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A wide range of projects on nearby tribal lands</a:t>
            </a:r>
            <a:endParaRPr b="1"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b="1"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b="1" lang="en-US" sz="3600">
                <a:solidFill>
                  <a:schemeClr val="dk1"/>
                </a:solidFill>
                <a:latin typeface="Times New Roman"/>
                <a:ea typeface="Times New Roman"/>
                <a:cs typeface="Times New Roman"/>
                <a:sym typeface="Times New Roman"/>
              </a:rPr>
              <a:t>Reviewing Methodologies from Third-Party Registries</a:t>
            </a:r>
            <a:endParaRPr b="1"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lang="en-US" sz="36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From these initial projects brainstormed, the next step was to check for the existence of applicable methodologies and protocols with third-party registries under which these projects would be eligible. As the University of California system currently reports its emissions to The Climate Registry, all carbon offsets reported need to undergo third-party verification. This step involved checking first to see if a related methodology even existed, to ensure there was scientific steps to calculating the baseline and emissions reductions of the projects. Next, identified methodologies were read closely to check if the eligibility criteria established in the methodologies would allow for the distinct local circumstances of the potential project.</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b="1" lang="en-US" sz="3600">
                <a:solidFill>
                  <a:schemeClr val="dk1"/>
                </a:solidFill>
                <a:latin typeface="Times New Roman"/>
                <a:ea typeface="Times New Roman"/>
                <a:cs typeface="Times New Roman"/>
                <a:sym typeface="Times New Roman"/>
              </a:rPr>
              <a:t>Working to Establish Cost Estimates and More</a:t>
            </a:r>
            <a:endParaRPr b="1"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lang="en-US" sz="36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With appropriate methodologies identified for some of the projects, I began to take a deeper dive into two specific projects: Grassland Restoration, and Swine Methane Management. For both of these projects, further data and information was gathered to provide an overview of the project, potential partners, cost estimates, and information on methodologies. This information was summarized in a project description write-up for each project. During the process of researching this information and compiling it in the write-ups, hard questions on carbon offsetting arose, such as how to address regulatory additionality, or whether scientific peer-review was more advantageous than going through third-party certification.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b="1" lang="en-US" sz="3600">
                <a:solidFill>
                  <a:schemeClr val="dk1"/>
                </a:solidFill>
                <a:latin typeface="Times New Roman"/>
                <a:ea typeface="Times New Roman"/>
                <a:cs typeface="Times New Roman"/>
                <a:sym typeface="Times New Roman"/>
              </a:rPr>
              <a:t>Request for Information</a:t>
            </a:r>
            <a:endParaRPr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lang="en-US" sz="3000">
                <a:solidFill>
                  <a:schemeClr val="dk1"/>
                </a:solidFill>
                <a:latin typeface="Times New Roman"/>
                <a:ea typeface="Times New Roman"/>
                <a:cs typeface="Times New Roman"/>
                <a:sym typeface="Times New Roman"/>
              </a:rPr>
              <a:t>	Around the time the write-ups on our two projects were completed, Dr. Barbara Haya and the folks at UCOP released the timeline and application for their UC-initiated carbon offset Request for Information. This opportunity to apply for one of ten $70,000 grants to develop an innovative carbon offset project provided the final structure of my fellowship year.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rPr lang="en-US" sz="3000">
                <a:solidFill>
                  <a:schemeClr val="dk1"/>
                </a:solidFill>
                <a:latin typeface="Times New Roman"/>
                <a:ea typeface="Times New Roman"/>
                <a:cs typeface="Times New Roman"/>
                <a:sym typeface="Times New Roman"/>
              </a:rPr>
              <a:t>	During this time, my roles involved providing Dr. Haya with initial feedback on the RFI application process, assisting various teams of researchers and stakeholders with preparing to go through the RFI application process, and preparing my own RFI proposal for the swine farm methane management project.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111" name="Google Shape;111;p15"/>
          <p:cNvSpPr txBox="1"/>
          <p:nvPr/>
        </p:nvSpPr>
        <p:spPr>
          <a:xfrm>
            <a:off x="11253200" y="5906159"/>
            <a:ext cx="9201000" cy="106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400" u="none" cap="none" strike="noStrike">
                <a:solidFill>
                  <a:srgbClr val="351C75"/>
                </a:solidFill>
                <a:latin typeface="Arial"/>
                <a:ea typeface="Arial"/>
                <a:cs typeface="Arial"/>
                <a:sym typeface="Arial"/>
              </a:rPr>
              <a:t>Method</a:t>
            </a:r>
            <a:r>
              <a:rPr b="1" lang="en-US" sz="4400">
                <a:solidFill>
                  <a:srgbClr val="351C75"/>
                </a:solidFill>
              </a:rPr>
              <a:t>s</a:t>
            </a:r>
            <a:endParaRPr b="1" i="0" sz="4400" u="none" cap="none" strike="noStrike">
              <a:solidFill>
                <a:srgbClr val="351C75"/>
              </a:solidFill>
              <a:latin typeface="Arial"/>
              <a:ea typeface="Arial"/>
              <a:cs typeface="Arial"/>
              <a:sym typeface="Arial"/>
            </a:endParaRPr>
          </a:p>
        </p:txBody>
      </p:sp>
      <p:sp>
        <p:nvSpPr>
          <p:cNvPr id="112" name="Google Shape;112;p15"/>
          <p:cNvSpPr txBox="1"/>
          <p:nvPr/>
        </p:nvSpPr>
        <p:spPr>
          <a:xfrm>
            <a:off x="600425" y="25512200"/>
            <a:ext cx="10133400" cy="15353100"/>
          </a:xfrm>
          <a:prstGeom prst="rect">
            <a:avLst/>
          </a:prstGeom>
          <a:solidFill>
            <a:srgbClr val="FFFFFF"/>
          </a:solidFill>
          <a:ln>
            <a:noFill/>
          </a:ln>
        </p:spPr>
        <p:txBody>
          <a:bodyPr anchorCtr="0" anchor="t" bIns="156750" lIns="313500" spcFirstLastPara="1" rIns="313500" wrap="square" tIns="156750">
            <a:noAutofit/>
          </a:bodyPr>
          <a:lstStyle/>
          <a:p>
            <a:pPr indent="0" lvl="0" marL="0" rtl="0" algn="l">
              <a:spcBef>
                <a:spcPts val="480"/>
              </a:spcBef>
              <a:spcAft>
                <a:spcPts val="0"/>
              </a:spcAft>
              <a:buNone/>
            </a:pPr>
            <a:r>
              <a:rPr lang="en-US" sz="3600">
                <a:solidFill>
                  <a:schemeClr val="dk1"/>
                </a:solidFill>
                <a:latin typeface="Times New Roman"/>
                <a:ea typeface="Times New Roman"/>
                <a:cs typeface="Times New Roman"/>
                <a:sym typeface="Times New Roman"/>
              </a:rPr>
              <a:t>This project aimed to move from introductory and general research on how to go about developing a local carbon offset project to prepare for actual implementation of UC-initiated carbon offset projects near UCSB. This involved:</a:t>
            </a:r>
            <a:endParaRPr sz="3600">
              <a:solidFill>
                <a:schemeClr val="dk1"/>
              </a:solidFill>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Identifying potential local project types, and potential project partners</a:t>
            </a:r>
            <a:endParaRPr sz="36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Reviewing methodologies from third-party voluntary carbon registries to find what might fit those projects with respect to applicability and eligibility</a:t>
            </a:r>
            <a:endParaRPr sz="36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Working to establish cost estimates for potential projects, including on the ground development costs, cost per ton of carbon abated, and staff time. </a:t>
            </a:r>
            <a:endParaRPr sz="36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Exploring and debating difficult questions surrounding carbon offsetting</a:t>
            </a:r>
            <a:endParaRPr sz="36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Assisting campus faculty, researchers, and local stakeholders in the application process for UCOP’s Request for Information for UC-initiated carbon offset projects</a:t>
            </a:r>
            <a:endParaRPr sz="36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Submitting a Request for Information Proposal for a local swine farm methane management project.</a:t>
            </a:r>
            <a:endParaRPr sz="3600">
              <a:solidFill>
                <a:schemeClr val="dk1"/>
              </a:solidFill>
              <a:latin typeface="Times New Roman"/>
              <a:ea typeface="Times New Roman"/>
              <a:cs typeface="Times New Roman"/>
              <a:sym typeface="Times New Roman"/>
            </a:endParaRPr>
          </a:p>
        </p:txBody>
      </p:sp>
      <p:sp>
        <p:nvSpPr>
          <p:cNvPr id="113" name="Google Shape;113;p15"/>
          <p:cNvSpPr txBox="1"/>
          <p:nvPr/>
        </p:nvSpPr>
        <p:spPr>
          <a:xfrm>
            <a:off x="600425" y="24330660"/>
            <a:ext cx="9559500" cy="106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400" u="none" cap="none" strike="noStrike">
                <a:solidFill>
                  <a:srgbClr val="351C75"/>
                </a:solidFill>
                <a:latin typeface="Arial"/>
                <a:ea typeface="Arial"/>
                <a:cs typeface="Arial"/>
                <a:sym typeface="Arial"/>
              </a:rPr>
              <a:t>Project Goals</a:t>
            </a:r>
            <a:endParaRPr b="1" i="0" sz="4400" u="none" cap="none" strike="noStrike">
              <a:solidFill>
                <a:srgbClr val="351C75"/>
              </a:solidFill>
              <a:latin typeface="Arial"/>
              <a:ea typeface="Arial"/>
              <a:cs typeface="Arial"/>
              <a:sym typeface="Arial"/>
            </a:endParaRPr>
          </a:p>
        </p:txBody>
      </p:sp>
      <p:sp>
        <p:nvSpPr>
          <p:cNvPr id="114" name="Google Shape;114;p15"/>
          <p:cNvSpPr txBox="1"/>
          <p:nvPr>
            <p:ph idx="2" type="body"/>
          </p:nvPr>
        </p:nvSpPr>
        <p:spPr>
          <a:xfrm>
            <a:off x="600425" y="6959600"/>
            <a:ext cx="10133400" cy="17256000"/>
          </a:xfrm>
          <a:prstGeom prst="rect">
            <a:avLst/>
          </a:prstGeom>
          <a:solidFill>
            <a:srgbClr val="FFFFFF"/>
          </a:solidFill>
          <a:ln>
            <a:noFill/>
          </a:ln>
        </p:spPr>
        <p:txBody>
          <a:bodyPr anchorCtr="0" anchor="t" bIns="156750" lIns="313500" spcFirstLastPara="1" rIns="313500" wrap="square" tIns="156750">
            <a:noAutofit/>
          </a:bodyPr>
          <a:lstStyle/>
          <a:p>
            <a:pPr indent="457200" lvl="0" marL="0" rtl="0" algn="l">
              <a:lnSpc>
                <a:spcPct val="115000"/>
              </a:lnSpc>
              <a:spcBef>
                <a:spcPts val="0"/>
              </a:spcBef>
              <a:spcAft>
                <a:spcPts val="0"/>
              </a:spcAft>
              <a:buClr>
                <a:schemeClr val="dk1"/>
              </a:buClr>
              <a:buSzPts val="1100"/>
              <a:buFont typeface="Arial"/>
              <a:buNone/>
            </a:pPr>
            <a:r>
              <a:rPr lang="en-US" sz="3600"/>
              <a:t>The 2018-2019 academic year was my second year holding my position as the Carbon Neutrality Initiative Fellow dedicated to carbon offsetting. Last year, my project focused on creating guidelines for carbon offset procurement at UCSB and included a guidebook: “How to Develop a Local Carbon Offset Program” to provide a resource for decision making on incorporating carbon offsets into our portfolio of strategies for Carbon Neutrality by 2025.This guidebook provided a theoretical overview and introduction to carbon offsets before moving through the steps of working with a third party registry to develop a voluntary carbon offset. </a:t>
            </a:r>
            <a:endParaRPr sz="3600"/>
          </a:p>
          <a:p>
            <a:pPr indent="457200" lvl="0" marL="0" rtl="0" algn="l">
              <a:lnSpc>
                <a:spcPct val="115000"/>
              </a:lnSpc>
              <a:spcBef>
                <a:spcPts val="0"/>
              </a:spcBef>
              <a:spcAft>
                <a:spcPts val="0"/>
              </a:spcAft>
              <a:buClr>
                <a:schemeClr val="dk1"/>
              </a:buClr>
              <a:buSzPts val="1100"/>
              <a:buFont typeface="Arial"/>
              <a:buNone/>
            </a:pPr>
            <a:r>
              <a:rPr lang="en-US" sz="3600"/>
              <a:t>This year, my research involved building on this theoretical groundwork to explore the technical ins and outs of what it might look like for UCSB to actually develop a carbon offset project locally. My work focused on applying the ideas put forth in my guidebook to clarify the process of offset development through several technical case studies. In addition, this research involved trying to answer the tough questions associated with the often controversial practice of carbon offsetting to ensure ethical projects that generate real emissions reductions. </a:t>
            </a:r>
            <a:endParaRPr sz="3600"/>
          </a:p>
        </p:txBody>
      </p:sp>
      <p:sp>
        <p:nvSpPr>
          <p:cNvPr id="115" name="Google Shape;115;p15"/>
          <p:cNvSpPr txBox="1"/>
          <p:nvPr>
            <p:ph idx="1" type="body"/>
          </p:nvPr>
        </p:nvSpPr>
        <p:spPr>
          <a:xfrm>
            <a:off x="600425" y="6122588"/>
            <a:ext cx="9559500" cy="9384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400" u="none" cap="none" strike="noStrike">
                <a:solidFill>
                  <a:srgbClr val="351C75"/>
                </a:solidFill>
                <a:latin typeface="Arial"/>
                <a:ea typeface="Arial"/>
                <a:cs typeface="Arial"/>
                <a:sym typeface="Arial"/>
              </a:rPr>
              <a:t>Introduction</a:t>
            </a:r>
            <a:endParaRPr b="1" i="0" sz="4400" u="none" cap="none" strike="noStrike">
              <a:solidFill>
                <a:srgbClr val="351C75"/>
              </a:solidFill>
              <a:latin typeface="Arial"/>
              <a:ea typeface="Arial"/>
              <a:cs typeface="Arial"/>
              <a:sym typeface="Arial"/>
            </a:endParaRPr>
          </a:p>
        </p:txBody>
      </p:sp>
      <p:sp>
        <p:nvSpPr>
          <p:cNvPr id="116" name="Google Shape;116;p15"/>
          <p:cNvSpPr txBox="1"/>
          <p:nvPr>
            <p:ph type="title"/>
          </p:nvPr>
        </p:nvSpPr>
        <p:spPr>
          <a:xfrm>
            <a:off x="0" y="1016000"/>
            <a:ext cx="32918400" cy="4775100"/>
          </a:xfrm>
          <a:prstGeom prst="rect">
            <a:avLst/>
          </a:prstGeom>
          <a:solidFill>
            <a:srgbClr val="1C4587"/>
          </a:solidFill>
          <a:ln>
            <a:noFill/>
          </a:ln>
        </p:spPr>
        <p:txBody>
          <a:bodyPr anchorCtr="0" anchor="ctr" bIns="156750" lIns="313500" spcFirstLastPara="1" rIns="313500" wrap="square" tIns="15675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Applying Existing Knowledge on Voluntary </a:t>
            </a:r>
            <a:endParaRPr b="1" sz="8000">
              <a:solidFill>
                <a:srgbClr val="FFFFFF"/>
              </a:solidFill>
              <a:latin typeface="Arial"/>
              <a:ea typeface="Arial"/>
              <a:cs typeface="Arial"/>
              <a:sym typeface="Arial"/>
            </a:endParaRPr>
          </a:p>
          <a:p>
            <a:pPr indent="0" lvl="0" marL="0" marR="0" rtl="0" algn="ctr">
              <a:spcBef>
                <a:spcPts val="0"/>
              </a:spcBef>
              <a:spcAft>
                <a:spcPts val="0"/>
              </a:spcAft>
              <a:buNone/>
            </a:pPr>
            <a:r>
              <a:rPr b="1" lang="en-US" sz="8000">
                <a:solidFill>
                  <a:srgbClr val="FFFFFF"/>
                </a:solidFill>
                <a:latin typeface="Arial"/>
                <a:ea typeface="Arial"/>
                <a:cs typeface="Arial"/>
                <a:sym typeface="Arial"/>
              </a:rPr>
              <a:t>Carbon Offsets to Implement Local Projects</a:t>
            </a:r>
            <a:r>
              <a:rPr b="1" lang="en-US" sz="9000">
                <a:solidFill>
                  <a:srgbClr val="FFFFFF"/>
                </a:solidFill>
                <a:latin typeface="Arial"/>
                <a:ea typeface="Arial"/>
                <a:cs typeface="Arial"/>
                <a:sym typeface="Arial"/>
              </a:rPr>
              <a:t> </a:t>
            </a:r>
            <a:br>
              <a:rPr b="1" i="0" lang="en-US" sz="24200" u="none" cap="none" strike="noStrike">
                <a:solidFill>
                  <a:srgbClr val="FFFFFF"/>
                </a:solidFill>
                <a:latin typeface="Arial"/>
                <a:ea typeface="Arial"/>
                <a:cs typeface="Arial"/>
                <a:sym typeface="Arial"/>
              </a:rPr>
            </a:br>
            <a:r>
              <a:rPr b="1" lang="en-US" sz="6000">
                <a:solidFill>
                  <a:srgbClr val="FFFFFF"/>
                </a:solidFill>
                <a:latin typeface="Arial"/>
                <a:ea typeface="Arial"/>
                <a:cs typeface="Arial"/>
                <a:sym typeface="Arial"/>
              </a:rPr>
              <a:t>Elizabeth Szulc</a:t>
            </a:r>
            <a:endParaRPr b="1" i="0" sz="60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1" i="0" lang="en-US" sz="6000" u="none" cap="none" strike="noStrike">
                <a:solidFill>
                  <a:srgbClr val="FFFFFF"/>
                </a:solidFill>
                <a:latin typeface="Arial"/>
                <a:ea typeface="Arial"/>
                <a:cs typeface="Arial"/>
                <a:sym typeface="Arial"/>
              </a:rPr>
              <a:t>University of California Carbon Neutrality Initiative Fellowship</a:t>
            </a:r>
            <a:endParaRPr b="0" i="0" sz="15100" u="none" cap="none" strike="noStrike">
              <a:solidFill>
                <a:srgbClr val="FFFFFF"/>
              </a:solidFill>
              <a:latin typeface="Times New Roman"/>
              <a:ea typeface="Times New Roman"/>
              <a:cs typeface="Times New Roman"/>
              <a:sym typeface="Times New Roman"/>
            </a:endParaRPr>
          </a:p>
        </p:txBody>
      </p:sp>
      <p:pic>
        <p:nvPicPr>
          <p:cNvPr id="117" name="Google Shape;117;p15"/>
          <p:cNvPicPr preferRelativeResize="0"/>
          <p:nvPr/>
        </p:nvPicPr>
        <p:blipFill>
          <a:blip r:embed="rId3">
            <a:alphaModFix/>
          </a:blip>
          <a:stretch>
            <a:fillRect/>
          </a:stretch>
        </p:blipFill>
        <p:spPr>
          <a:xfrm>
            <a:off x="266700" y="1292275"/>
            <a:ext cx="4030274" cy="4222551"/>
          </a:xfrm>
          <a:prstGeom prst="rect">
            <a:avLst/>
          </a:prstGeom>
          <a:noFill/>
          <a:ln>
            <a:noFill/>
          </a:ln>
        </p:spPr>
      </p:pic>
      <p:sp>
        <p:nvSpPr>
          <p:cNvPr id="118" name="Google Shape;118;p15"/>
          <p:cNvSpPr txBox="1"/>
          <p:nvPr/>
        </p:nvSpPr>
        <p:spPr>
          <a:xfrm>
            <a:off x="23140475" y="6981650"/>
            <a:ext cx="9201000" cy="17957700"/>
          </a:xfrm>
          <a:prstGeom prst="rect">
            <a:avLst/>
          </a:prstGeom>
          <a:solidFill>
            <a:srgbClr val="FFFFFF"/>
          </a:solidFill>
          <a:ln>
            <a:noFill/>
          </a:ln>
        </p:spPr>
        <p:txBody>
          <a:bodyPr anchorCtr="0" anchor="t" bIns="156750" lIns="313500" spcFirstLastPara="1" rIns="313500" wrap="square" tIns="156750">
            <a:noAutofit/>
          </a:bodyPr>
          <a:lstStyle/>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	My final contribution to developing and implementing a real carbon offset project is my final submission of a Request for Ideas proposal for a Swine Methane Management project at a local swine farm called Pork Palace.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	Furthermore, four other groups from UCSB submit their own RFI Proposals. I felt by encouraging each group to apply, answering questions about the process, and providing feedback on drafts of their proposals, I was able to support the submission of a successful and diverse round of proposals from UCSB.</a:t>
            </a:r>
            <a:endParaRPr sz="3600">
              <a:solidFill>
                <a:schemeClr val="dk1"/>
              </a:solidFill>
              <a:latin typeface="Times New Roman"/>
              <a:ea typeface="Times New Roman"/>
              <a:cs typeface="Times New Roman"/>
              <a:sym typeface="Times New Roman"/>
            </a:endParaRPr>
          </a:p>
        </p:txBody>
      </p:sp>
      <p:pic>
        <p:nvPicPr>
          <p:cNvPr descr="UCSB Sustainability Logos_UCSB_Blue&amp;Yellow2" id="119" name="Google Shape;119;p15"/>
          <p:cNvPicPr preferRelativeResize="0"/>
          <p:nvPr/>
        </p:nvPicPr>
        <p:blipFill>
          <a:blip r:embed="rId4">
            <a:alphaModFix/>
          </a:blip>
          <a:stretch>
            <a:fillRect/>
          </a:stretch>
        </p:blipFill>
        <p:spPr>
          <a:xfrm>
            <a:off x="28418900" y="1292275"/>
            <a:ext cx="4222550" cy="4222550"/>
          </a:xfrm>
          <a:prstGeom prst="rect">
            <a:avLst/>
          </a:prstGeom>
          <a:noFill/>
          <a:ln>
            <a:noFill/>
          </a:ln>
        </p:spPr>
      </p:pic>
      <p:pic>
        <p:nvPicPr>
          <p:cNvPr id="120" name="Google Shape;120;p15"/>
          <p:cNvPicPr preferRelativeResize="0"/>
          <p:nvPr/>
        </p:nvPicPr>
        <p:blipFill rotWithShape="1">
          <a:blip r:embed="rId5">
            <a:alphaModFix/>
          </a:blip>
          <a:srcRect b="0" l="0" r="0" t="9247"/>
          <a:stretch/>
        </p:blipFill>
        <p:spPr>
          <a:xfrm>
            <a:off x="13182075" y="27095525"/>
            <a:ext cx="6782323" cy="7538627"/>
          </a:xfrm>
          <a:prstGeom prst="rect">
            <a:avLst/>
          </a:prstGeom>
          <a:noFill/>
          <a:ln>
            <a:noFill/>
          </a:ln>
        </p:spPr>
      </p:pic>
      <p:pic>
        <p:nvPicPr>
          <p:cNvPr id="121" name="Google Shape;121;p15"/>
          <p:cNvPicPr preferRelativeResize="0"/>
          <p:nvPr/>
        </p:nvPicPr>
        <p:blipFill>
          <a:blip r:embed="rId6">
            <a:alphaModFix/>
          </a:blip>
          <a:stretch>
            <a:fillRect/>
          </a:stretch>
        </p:blipFill>
        <p:spPr>
          <a:xfrm>
            <a:off x="23407100" y="7087700"/>
            <a:ext cx="8749300" cy="5055274"/>
          </a:xfrm>
          <a:prstGeom prst="rect">
            <a:avLst/>
          </a:prstGeom>
          <a:noFill/>
          <a:ln>
            <a:noFill/>
          </a:ln>
        </p:spPr>
      </p:pic>
      <p:sp>
        <p:nvSpPr>
          <p:cNvPr id="122" name="Google Shape;122;p15"/>
          <p:cNvSpPr txBox="1"/>
          <p:nvPr/>
        </p:nvSpPr>
        <p:spPr>
          <a:xfrm>
            <a:off x="23140475" y="25977501"/>
            <a:ext cx="9201000" cy="766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156750" lIns="313500" spcFirstLastPara="1" rIns="313500" wrap="square" tIns="156750">
            <a:noAutofit/>
          </a:bodyPr>
          <a:lstStyle/>
          <a:p>
            <a:pPr indent="0" lvl="0" marL="0" rtl="0" algn="l">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	Next year, a new Carbon Neutrality Initiative Fellow will be hired to continue the work related to carbon offsets. </a:t>
            </a:r>
            <a:endParaRPr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	In addition, our Request for Information proposal on Swine Methane Management will be undergoing the vetting and selection process over the next few months. This project may be selected for an extended proposal, before being potentially selected for funding. Whether this project is funded or not this year, it has paved the way to implementing carbon offset procurement at UCSB.</a:t>
            </a:r>
            <a:endParaRPr sz="36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p:txBody>
      </p:sp>
      <p:pic>
        <p:nvPicPr>
          <p:cNvPr id="123" name="Google Shape;123;p15"/>
          <p:cNvPicPr preferRelativeResize="0"/>
          <p:nvPr/>
        </p:nvPicPr>
        <p:blipFill rotWithShape="1">
          <a:blip r:embed="rId7">
            <a:alphaModFix/>
          </a:blip>
          <a:srcRect b="0" l="25190" r="-3689" t="0"/>
          <a:stretch/>
        </p:blipFill>
        <p:spPr>
          <a:xfrm>
            <a:off x="25775199" y="16179222"/>
            <a:ext cx="4222549" cy="37184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